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7252" y="1285860"/>
            <a:ext cx="7772400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Segoe Scrip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278605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B7472-A4E3-4699-9934-3F5169C7650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C707F-225D-46C1-B5B5-D5CA207E91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B7472-A4E3-4699-9934-3F5169C7650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C707F-225D-46C1-B5B5-D5CA207E91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B7472-A4E3-4699-9934-3F5169C7650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C707F-225D-46C1-B5B5-D5CA207E91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B7472-A4E3-4699-9934-3F5169C7650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C707F-225D-46C1-B5B5-D5CA207E91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B7472-A4E3-4699-9934-3F5169C7650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C707F-225D-46C1-B5B5-D5CA207E91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B7472-A4E3-4699-9934-3F5169C7650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C707F-225D-46C1-B5B5-D5CA207E91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B7472-A4E3-4699-9934-3F5169C7650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C707F-225D-46C1-B5B5-D5CA207E91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B7472-A4E3-4699-9934-3F5169C7650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C707F-225D-46C1-B5B5-D5CA207E91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B7472-A4E3-4699-9934-3F5169C7650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C707F-225D-46C1-B5B5-D5CA207E91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B7472-A4E3-4699-9934-3F5169C7650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C707F-225D-46C1-B5B5-D5CA207E91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B7472-A4E3-4699-9934-3F5169C7650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C707F-225D-46C1-B5B5-D5CA207E91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B7472-A4E3-4699-9934-3F5169C7650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C707F-225D-46C1-B5B5-D5CA207E91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Segoe Scrip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004C"/>
          </a:solidFill>
          <a:latin typeface="Segoe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004C"/>
          </a:solidFill>
          <a:latin typeface="Segoe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004C"/>
          </a:solidFill>
          <a:latin typeface="Segoe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004C"/>
          </a:solidFill>
          <a:latin typeface="Segoe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004C"/>
          </a:solidFill>
          <a:latin typeface="Segoe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467600" cy="272231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/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00B050"/>
                </a:solidFill>
              </a:rPr>
              <a:t>Государственный праздник России</a:t>
            </a:r>
            <a:br>
              <a:rPr lang="ru-RU" sz="4000" b="1" dirty="0" smtClean="0">
                <a:solidFill>
                  <a:srgbClr val="00B050"/>
                </a:solidFill>
              </a:rPr>
            </a:br>
            <a:r>
              <a:rPr lang="ru-RU" sz="5400" b="1" dirty="0" smtClean="0">
                <a:solidFill>
                  <a:srgbClr val="00B050"/>
                </a:solidFill>
              </a:rPr>
              <a:t>Новый год</a:t>
            </a:r>
            <a:r>
              <a:rPr lang="ru-RU" sz="4000" b="1" dirty="0" smtClean="0">
                <a:solidFill>
                  <a:srgbClr val="C00000"/>
                </a:solidFill>
              </a:rPr>
              <a:t/>
            </a:r>
            <a:br>
              <a:rPr lang="ru-RU" sz="4000" b="1" dirty="0" smtClean="0">
                <a:solidFill>
                  <a:srgbClr val="C00000"/>
                </a:solidFill>
              </a:rPr>
            </a:b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8" name="Содержимое 7" descr="file62ul9loofegyb4bldq8_800_4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780928"/>
            <a:ext cx="5644391" cy="3767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00B050"/>
                </a:solidFill>
              </a:rPr>
              <a:t>Немного истории</a:t>
            </a:r>
            <a:endParaRPr lang="ru-RU" sz="5400" b="1" dirty="0">
              <a:solidFill>
                <a:srgbClr val="00B050"/>
              </a:solidFill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1560" y="1412776"/>
            <a:ext cx="3657600" cy="1355224"/>
          </a:xfrm>
          <a:noFill/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bg1"/>
                </a:solidFill>
              </a:rPr>
              <a:t>Обычай праздновать Новый год зародился в Месопотамии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5004048" y="2924944"/>
            <a:ext cx="3657600" cy="2891408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</a:rPr>
              <a:t>В России Новый год официально утвердил в 14 веке Иоанн Васильевич Третий, его датой стало 1 сентя</a:t>
            </a:r>
            <a:r>
              <a:rPr lang="ru-RU" sz="2400" b="1" dirty="0" smtClean="0">
                <a:solidFill>
                  <a:schemeClr val="bg1"/>
                </a:solidFill>
              </a:rPr>
              <a:t>бря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572000" y="1484784"/>
            <a:ext cx="4045024" cy="1355224"/>
          </a:xfrm>
          <a:noFill/>
        </p:spPr>
        <p:txBody>
          <a:bodyPr>
            <a:normAutofit fontScale="92500"/>
          </a:bodyPr>
          <a:lstStyle/>
          <a:p>
            <a:pPr algn="ctr"/>
            <a:r>
              <a:rPr lang="ru-RU" i="1" dirty="0" smtClean="0">
                <a:solidFill>
                  <a:schemeClr val="bg1"/>
                </a:solidFill>
              </a:rPr>
              <a:t>В 1699 г. Пётр </a:t>
            </a:r>
            <a:r>
              <a:rPr lang="en-US" i="1" dirty="0" smtClean="0">
                <a:solidFill>
                  <a:schemeClr val="bg1"/>
                </a:solidFill>
              </a:rPr>
              <a:t>I</a:t>
            </a:r>
            <a:r>
              <a:rPr lang="ru-RU" i="1" dirty="0" smtClean="0">
                <a:solidFill>
                  <a:schemeClr val="bg1"/>
                </a:solidFill>
              </a:rPr>
              <a:t> назначил новую дату празднования</a:t>
            </a:r>
          </a:p>
          <a:p>
            <a:pPr algn="ctr"/>
            <a:r>
              <a:rPr lang="ru-RU" i="1" dirty="0" smtClean="0">
                <a:solidFill>
                  <a:schemeClr val="bg1"/>
                </a:solidFill>
              </a:rPr>
              <a:t> Нового года – 1 января</a:t>
            </a:r>
            <a:endParaRPr lang="ru-RU" i="1" dirty="0">
              <a:solidFill>
                <a:schemeClr val="bg1"/>
              </a:solidFill>
            </a:endParaRPr>
          </a:p>
        </p:txBody>
      </p:sp>
      <p:pic>
        <p:nvPicPr>
          <p:cNvPr id="14" name="Содержимое 13" descr="0057-074-KHorovod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7544" y="3068960"/>
            <a:ext cx="4274438" cy="3415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00B050"/>
                </a:solidFill>
              </a:rPr>
              <a:t>Новогодняя ёлка</a:t>
            </a:r>
            <a:endParaRPr lang="ru-RU" sz="6000" b="1" dirty="0">
              <a:solidFill>
                <a:srgbClr val="00B05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788024" y="1556792"/>
            <a:ext cx="3816424" cy="658368"/>
          </a:xfrm>
          <a:noFill/>
        </p:spPr>
        <p:txBody>
          <a:bodyPr>
            <a:normAutofit fontScale="92500"/>
          </a:bodyPr>
          <a:lstStyle/>
          <a:p>
            <a:pPr algn="ctr"/>
            <a:r>
              <a:rPr lang="ru-RU" sz="3200" i="1" u="sng" dirty="0" smtClean="0">
                <a:solidFill>
                  <a:schemeClr val="bg1"/>
                </a:solidFill>
              </a:rPr>
              <a:t>Немного </a:t>
            </a:r>
            <a:r>
              <a:rPr lang="ru-RU" sz="3200" i="1" u="sng" dirty="0" smtClean="0">
                <a:solidFill>
                  <a:schemeClr val="bg1"/>
                </a:solidFill>
              </a:rPr>
              <a:t>истории </a:t>
            </a:r>
            <a:endParaRPr lang="ru-RU" sz="3200" i="1" u="sng" dirty="0">
              <a:solidFill>
                <a:schemeClr val="bg1"/>
              </a:solidFill>
            </a:endParaRPr>
          </a:p>
        </p:txBody>
      </p:sp>
      <p:pic>
        <p:nvPicPr>
          <p:cNvPr id="7" name="Содержимое 6" descr="xmas-tre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23528" y="2924944"/>
            <a:ext cx="4042792" cy="3472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4572000" y="2204864"/>
            <a:ext cx="4041775" cy="39512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i="1" dirty="0" smtClean="0">
                <a:solidFill>
                  <a:schemeClr val="bg1"/>
                </a:solidFill>
              </a:rPr>
              <a:t>Ёлка </a:t>
            </a:r>
            <a:r>
              <a:rPr lang="ru-RU" sz="2800" b="1" i="1" dirty="0" smtClean="0">
                <a:solidFill>
                  <a:schemeClr val="bg1"/>
                </a:solidFill>
              </a:rPr>
              <a:t>неотъемл</a:t>
            </a:r>
            <a:r>
              <a:rPr lang="ru-RU" sz="2800" b="1" i="1" dirty="0">
                <a:solidFill>
                  <a:schemeClr val="bg1"/>
                </a:solidFill>
              </a:rPr>
              <a:t>е</a:t>
            </a:r>
            <a:r>
              <a:rPr lang="ru-RU" sz="2800" b="1" i="1" dirty="0" smtClean="0">
                <a:solidFill>
                  <a:schemeClr val="bg1"/>
                </a:solidFill>
              </a:rPr>
              <a:t>мый </a:t>
            </a:r>
            <a:r>
              <a:rPr lang="ru-RU" sz="2800" b="1" i="1" dirty="0" smtClean="0">
                <a:solidFill>
                  <a:schemeClr val="bg1"/>
                </a:solidFill>
              </a:rPr>
              <a:t>атрибут зимних праздников – также прибыла в Россию вместе с петровскими реформами</a:t>
            </a:r>
            <a:endParaRPr lang="ru-RU" sz="28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00B050"/>
                </a:solidFill>
              </a:rPr>
              <a:t>Ёлочные игрушки</a:t>
            </a:r>
            <a:endParaRPr lang="ru-RU" sz="60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5220072" y="2578329"/>
            <a:ext cx="3657600" cy="23762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b="1" i="1" dirty="0" smtClean="0"/>
          </a:p>
          <a:p>
            <a:pPr marL="0" indent="0"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Первая </a:t>
            </a:r>
            <a:r>
              <a:rPr lang="ru-RU" b="1" i="1" dirty="0" smtClean="0">
                <a:solidFill>
                  <a:schemeClr val="bg1"/>
                </a:solidFill>
              </a:rPr>
              <a:t>ёлочная игрушка – стеклянный шар – появилась в Саксонии</a:t>
            </a:r>
          </a:p>
          <a:p>
            <a:endParaRPr lang="ru-RU" dirty="0"/>
          </a:p>
        </p:txBody>
      </p:sp>
      <p:pic>
        <p:nvPicPr>
          <p:cNvPr id="7" name="Содержимое 6" descr="112053852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395536" y="3573016"/>
            <a:ext cx="4232474" cy="2948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827584" y="1844824"/>
            <a:ext cx="4176464" cy="1944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004C"/>
                </a:solidFill>
                <a:latin typeface="Segoe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004C"/>
                </a:solidFill>
                <a:latin typeface="Segoe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00004C"/>
                </a:solidFill>
                <a:latin typeface="Segoe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00004C"/>
                </a:solidFill>
                <a:latin typeface="Segoe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rgbClr val="00004C"/>
                </a:solidFill>
                <a:latin typeface="Sego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История украшения деревьев к празднику уходит во времена царствования фараонов</a:t>
            </a:r>
            <a:r>
              <a:rPr lang="ru-RU" b="1" i="1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rgbClr val="00B050"/>
                </a:solidFill>
              </a:rPr>
              <a:t>Дед Мороз и Снегурочка</a:t>
            </a:r>
            <a:endParaRPr lang="ru-RU" sz="4800" b="1" dirty="0">
              <a:solidFill>
                <a:srgbClr val="00B050"/>
              </a:solidFill>
            </a:endParaRPr>
          </a:p>
        </p:txBody>
      </p:sp>
      <p:pic>
        <p:nvPicPr>
          <p:cNvPr id="7" name="Содержимое 6" descr="dedmoroz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2166938"/>
            <a:ext cx="3520329" cy="4691062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3923928" y="1916832"/>
            <a:ext cx="3672408" cy="309634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Дед Мороз – сказочный персонаж, символ Нового Года.</a:t>
            </a:r>
          </a:p>
          <a:p>
            <a:pPr marL="0" indent="0" algn="just"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Дед Мороз впервые появился на Рождество в 1910 году.</a:t>
            </a:r>
          </a:p>
          <a:p>
            <a:pPr marL="0" indent="0" algn="just"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Деду Морозу помогает его внучка – Снегурочка.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Рождество в России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683568" y="1700808"/>
            <a:ext cx="3657600" cy="475029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Рождество Христово называют «матерью всех праздников». Значение этой святой ночи столь велико, что даже ход новой истории и наше летоисчисление ведём мы от Рождества Христова. А на Руси этот Праздник был особенно любим.</a:t>
            </a:r>
            <a:endParaRPr lang="ru-RU" b="1" i="1" dirty="0">
              <a:solidFill>
                <a:schemeClr val="bg1"/>
              </a:solidFill>
            </a:endParaRPr>
          </a:p>
        </p:txBody>
      </p:sp>
      <p:pic>
        <p:nvPicPr>
          <p:cNvPr id="7" name="Содержимое 6" descr="6822386_97971-700x500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844824"/>
            <a:ext cx="2699894" cy="3247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00B0F0"/>
                </a:solidFill>
              </a:rPr>
              <a:t>Старый Новый год</a:t>
            </a:r>
            <a:endParaRPr lang="ru-RU" sz="6000" b="1" dirty="0">
              <a:solidFill>
                <a:srgbClr val="00B0F0"/>
              </a:solidFill>
            </a:endParaRPr>
          </a:p>
        </p:txBody>
      </p:sp>
      <p:pic>
        <p:nvPicPr>
          <p:cNvPr id="7" name="Содержимое 6" descr="7292833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76056" y="2276872"/>
            <a:ext cx="3788503" cy="2418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683568" y="2355032"/>
            <a:ext cx="4032448" cy="45029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i="1" dirty="0" smtClean="0">
                <a:solidFill>
                  <a:schemeClr val="bg1"/>
                </a:solidFill>
              </a:rPr>
              <a:t>В ночь с 13 на 14 января жители России отмечают Старый Новый год. Когда-то этот день приходился на 1 января и назывался Васильевским днём, а канун его – 31 декабря, ставший позднее 13 января – Васильевым вечером.</a:t>
            </a:r>
          </a:p>
          <a:p>
            <a:pPr marL="0" indent="0" algn="just">
              <a:buNone/>
            </a:pPr>
            <a:r>
              <a:rPr lang="ru-RU" sz="2000" b="1" i="1" dirty="0" smtClean="0">
                <a:solidFill>
                  <a:schemeClr val="bg1"/>
                </a:solidFill>
              </a:rPr>
              <a:t>Старый Новый год – дополнительный праздник, возникший в результате смены летоисчисления.</a:t>
            </a:r>
            <a:endParaRPr lang="ru-RU" sz="20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S01038996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елка и подарки</Template>
  <TotalTime>227</TotalTime>
  <Words>214</Words>
  <Application>Microsoft Office PowerPoint</Application>
  <PresentationFormat>Экран (4:3)</PresentationFormat>
  <Paragraphs>22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TS010389960</vt:lpstr>
      <vt:lpstr> Государственный праздник России Новый год </vt:lpstr>
      <vt:lpstr>Немного истории</vt:lpstr>
      <vt:lpstr>Новогодняя ёлка</vt:lpstr>
      <vt:lpstr>Ёлочные игрушки</vt:lpstr>
      <vt:lpstr>Дед Мороз и Снегурочка</vt:lpstr>
      <vt:lpstr>Рождество в России</vt:lpstr>
      <vt:lpstr>Старый Новый год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Государственный праздник</dc:title>
  <dc:creator>qerty</dc:creator>
  <cp:lastModifiedBy>OLGA</cp:lastModifiedBy>
  <cp:revision>25</cp:revision>
  <dcterms:created xsi:type="dcterms:W3CDTF">2015-12-16T17:18:35Z</dcterms:created>
  <dcterms:modified xsi:type="dcterms:W3CDTF">2016-02-14T18:36:24Z</dcterms:modified>
</cp:coreProperties>
</file>